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B3D9F7-403B-C247-3C83-476FD35E8E9F}" v="98" dt="2019-05-17T11:48:22.8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81" d="100"/>
          <a:sy n="81" d="100"/>
        </p:scale>
        <p:origin x="52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close up of a map&#10;&#10;Description generated with high confidence">
            <a:extLst>
              <a:ext uri="{FF2B5EF4-FFF2-40B4-BE49-F238E27FC236}">
                <a16:creationId xmlns:a16="http://schemas.microsoft.com/office/drawing/2014/main" id="{FCCF78E5-CCB6-4F9E-88FE-BA99F66B91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66" y="482104"/>
            <a:ext cx="5788924" cy="589379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8A05AE1-0848-4EE0-BC58-0AD67602EC4C}"/>
              </a:ext>
            </a:extLst>
          </p:cNvPr>
          <p:cNvSpPr txBox="1"/>
          <p:nvPr/>
        </p:nvSpPr>
        <p:spPr>
          <a:xfrm>
            <a:off x="6580094" y="2635623"/>
            <a:ext cx="3128683" cy="33239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latin typeface="Calibri"/>
                <a:ea typeface="+mn-lt"/>
                <a:cs typeface="+mn-lt"/>
              </a:rPr>
              <a:t>11.   Community area between </a:t>
            </a:r>
            <a:r>
              <a:rPr lang="en-US" sz="1000" dirty="0" err="1">
                <a:latin typeface="Calibri"/>
                <a:ea typeface="+mn-lt"/>
                <a:cs typeface="+mn-lt"/>
              </a:rPr>
              <a:t>Testerton</a:t>
            </a:r>
            <a:r>
              <a:rPr lang="en-US" sz="1000" dirty="0">
                <a:latin typeface="Calibri"/>
                <a:ea typeface="+mn-lt"/>
                <a:cs typeface="+mn-lt"/>
              </a:rPr>
              <a:t> Walk and </a:t>
            </a:r>
            <a:r>
              <a:rPr lang="en-US" sz="1000" dirty="0" err="1">
                <a:latin typeface="Calibri"/>
                <a:ea typeface="+mn-lt"/>
                <a:cs typeface="+mn-lt"/>
              </a:rPr>
              <a:t>Barandon</a:t>
            </a:r>
            <a:r>
              <a:rPr lang="en-US" sz="1000" dirty="0">
                <a:latin typeface="Calibri"/>
                <a:ea typeface="+mn-lt"/>
                <a:cs typeface="+mn-lt"/>
              </a:rPr>
              <a:t> Walk</a:t>
            </a:r>
            <a:endParaRPr lang="en-US" dirty="0">
              <a:latin typeface="Calibri"/>
              <a:ea typeface="+mn-lt"/>
              <a:cs typeface="+mn-lt"/>
            </a:endParaRPr>
          </a:p>
          <a:p>
            <a:endParaRPr lang="en-US" sz="1000" dirty="0">
              <a:cs typeface="Calibri"/>
            </a:endParaRPr>
          </a:p>
          <a:p>
            <a:r>
              <a:rPr lang="en-US" sz="1000" dirty="0">
                <a:latin typeface="Calibri"/>
                <a:ea typeface="+mn-lt"/>
                <a:cs typeface="+mn-lt"/>
              </a:rPr>
              <a:t>12.   Communal open space around </a:t>
            </a:r>
            <a:r>
              <a:rPr lang="en-US" sz="1000" dirty="0" err="1">
                <a:latin typeface="Calibri"/>
                <a:ea typeface="+mn-lt"/>
                <a:cs typeface="+mn-lt"/>
              </a:rPr>
              <a:t>Treadgold</a:t>
            </a:r>
            <a:r>
              <a:rPr lang="en-US" sz="1000" dirty="0">
                <a:latin typeface="Calibri"/>
                <a:ea typeface="+mn-lt"/>
                <a:cs typeface="+mn-lt"/>
              </a:rPr>
              <a:t> House </a:t>
            </a:r>
          </a:p>
          <a:p>
            <a:endParaRPr lang="en-US" sz="1000" dirty="0">
              <a:latin typeface="Calibri"/>
              <a:ea typeface="+mn-lt"/>
              <a:cs typeface="+mn-lt"/>
            </a:endParaRPr>
          </a:p>
          <a:p>
            <a:r>
              <a:rPr lang="en-US" sz="1000" dirty="0">
                <a:latin typeface="Calibri"/>
                <a:ea typeface="+mn-lt"/>
                <a:cs typeface="+mn-lt"/>
              </a:rPr>
              <a:t>13.   Community garden at Portland Road </a:t>
            </a:r>
          </a:p>
          <a:p>
            <a:endParaRPr lang="en-US" sz="1000" dirty="0">
              <a:latin typeface="Calibri"/>
              <a:ea typeface="+mn-lt"/>
              <a:cs typeface="+mn-lt"/>
            </a:endParaRPr>
          </a:p>
          <a:p>
            <a:r>
              <a:rPr lang="en-US" sz="1000" dirty="0">
                <a:latin typeface="Calibri"/>
                <a:ea typeface="+mn-lt"/>
                <a:cs typeface="+mn-lt"/>
              </a:rPr>
              <a:t>14.   Communal space at Avondale Park </a:t>
            </a:r>
          </a:p>
          <a:p>
            <a:endParaRPr lang="en-US" sz="1000" dirty="0">
              <a:latin typeface="Calibri"/>
              <a:ea typeface="+mn-lt"/>
              <a:cs typeface="+mn-lt"/>
            </a:endParaRPr>
          </a:p>
          <a:p>
            <a:r>
              <a:rPr lang="en-US" sz="1000" dirty="0">
                <a:latin typeface="Calibri"/>
                <a:ea typeface="+mn-lt"/>
                <a:cs typeface="+mn-lt"/>
              </a:rPr>
              <a:t>15.   Community garden at Portland Road </a:t>
            </a:r>
            <a:endParaRPr lang="en-US" sz="1000" dirty="0">
              <a:latin typeface="Calibri"/>
              <a:cs typeface="Calibri"/>
            </a:endParaRPr>
          </a:p>
          <a:p>
            <a:endParaRPr lang="en-US" sz="1000" dirty="0">
              <a:latin typeface="Calibri"/>
              <a:ea typeface="+mn-lt"/>
              <a:cs typeface="+mn-lt"/>
            </a:endParaRPr>
          </a:p>
          <a:p>
            <a:r>
              <a:rPr lang="en-US" sz="1000" dirty="0">
                <a:latin typeface="Calibri"/>
                <a:ea typeface="+mn-lt"/>
                <a:cs typeface="+mn-lt"/>
              </a:rPr>
              <a:t>16.   Avondale Park </a:t>
            </a:r>
            <a:endParaRPr lang="en-US" sz="1000" dirty="0">
              <a:latin typeface="Calibri"/>
              <a:cs typeface="Calibri"/>
            </a:endParaRPr>
          </a:p>
          <a:p>
            <a:endParaRPr lang="en-US" sz="1000" dirty="0">
              <a:latin typeface="Calibri"/>
              <a:ea typeface="+mn-lt"/>
              <a:cs typeface="+mn-lt"/>
            </a:endParaRPr>
          </a:p>
          <a:p>
            <a:r>
              <a:rPr lang="en-US" sz="1000" dirty="0">
                <a:latin typeface="Calibri"/>
                <a:ea typeface="+mn-lt"/>
                <a:cs typeface="+mn-lt"/>
              </a:rPr>
              <a:t>17.   Open space at Verity Close </a:t>
            </a:r>
          </a:p>
          <a:p>
            <a:endParaRPr lang="en-US" sz="1000" dirty="0">
              <a:latin typeface="Calibri"/>
              <a:ea typeface="+mn-lt"/>
              <a:cs typeface="+mn-lt"/>
            </a:endParaRPr>
          </a:p>
          <a:p>
            <a:r>
              <a:rPr lang="en-US" sz="1000" dirty="0">
                <a:latin typeface="Calibri"/>
                <a:ea typeface="+mn-lt"/>
                <a:cs typeface="+mn-lt"/>
              </a:rPr>
              <a:t>18.   Communal open space at Morland House  </a:t>
            </a:r>
          </a:p>
          <a:p>
            <a:endParaRPr lang="en-US" sz="1000" dirty="0">
              <a:latin typeface="Calibri"/>
              <a:ea typeface="+mn-lt"/>
              <a:cs typeface="+mn-lt"/>
            </a:endParaRPr>
          </a:p>
          <a:p>
            <a:r>
              <a:rPr lang="en-US" sz="1000" dirty="0">
                <a:latin typeface="Calibri"/>
                <a:ea typeface="+mn-lt"/>
                <a:cs typeface="+mn-lt"/>
              </a:rPr>
              <a:t>19.   Communal open space at </a:t>
            </a:r>
            <a:r>
              <a:rPr lang="en-US" sz="1000" dirty="0" err="1">
                <a:latin typeface="Calibri"/>
                <a:ea typeface="+mn-lt"/>
                <a:cs typeface="+mn-lt"/>
              </a:rPr>
              <a:t>Allom</a:t>
            </a:r>
            <a:r>
              <a:rPr lang="en-US" sz="1000" dirty="0">
                <a:latin typeface="Calibri"/>
                <a:ea typeface="+mn-lt"/>
                <a:cs typeface="+mn-lt"/>
              </a:rPr>
              <a:t> House and Barlow House </a:t>
            </a:r>
          </a:p>
          <a:p>
            <a:endParaRPr lang="en-US" sz="1000" dirty="0">
              <a:latin typeface="Calibri"/>
              <a:ea typeface="+mn-lt"/>
              <a:cs typeface="+mn-lt"/>
            </a:endParaRPr>
          </a:p>
          <a:p>
            <a:r>
              <a:rPr lang="en-US" sz="1000" dirty="0">
                <a:latin typeface="Calibri"/>
                <a:ea typeface="+mn-lt"/>
                <a:cs typeface="+mn-lt"/>
              </a:rPr>
              <a:t>20.   Open space at The Grove </a:t>
            </a:r>
            <a:endParaRPr lang="en-US" sz="1000" dirty="0">
              <a:latin typeface="Calibri"/>
              <a:cs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4F3AEEF-5554-4F6F-B8FD-6BF24FCE52C3}"/>
              </a:ext>
            </a:extLst>
          </p:cNvPr>
          <p:cNvSpPr txBox="1"/>
          <p:nvPr/>
        </p:nvSpPr>
        <p:spPr>
          <a:xfrm>
            <a:off x="6580096" y="609600"/>
            <a:ext cx="5432611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b="1" dirty="0">
                <a:latin typeface="Calibri"/>
                <a:ea typeface="+mn-lt"/>
                <a:cs typeface="Calibri"/>
              </a:rPr>
              <a:t>Site walkover/Recce Day 1</a:t>
            </a:r>
          </a:p>
          <a:p>
            <a:r>
              <a:rPr lang="en-US" sz="1600" b="1" dirty="0">
                <a:latin typeface="Calibri"/>
                <a:ea typeface="+mn-lt"/>
                <a:cs typeface="Calibri"/>
              </a:rPr>
              <a:t>Thursday, 23 May 2018 </a:t>
            </a:r>
          </a:p>
          <a:p>
            <a:endParaRPr lang="en-US" sz="1600" b="1" dirty="0">
              <a:latin typeface="Calibri"/>
              <a:ea typeface="+mn-lt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1600" b="1" dirty="0">
                <a:latin typeface="Calibri"/>
                <a:ea typeface="+mn-lt"/>
                <a:cs typeface="Calibri"/>
              </a:rPr>
              <a:t>Areas 11 to 20 (1.7 mile route)</a:t>
            </a:r>
            <a:endParaRPr lang="en-US" sz="1600" b="1" dirty="0">
              <a:latin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1600" b="1" dirty="0">
                <a:latin typeface="Calibri"/>
                <a:ea typeface="+mn-lt"/>
                <a:cs typeface="Calibri"/>
              </a:rPr>
              <a:t>Start Green and finish Red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C0E4EF-4127-4F8A-A7C2-D50654C98830}"/>
              </a:ext>
            </a:extLst>
          </p:cNvPr>
          <p:cNvSpPr txBox="1"/>
          <p:nvPr/>
        </p:nvSpPr>
        <p:spPr>
          <a:xfrm>
            <a:off x="9591675" y="2635062"/>
            <a:ext cx="2743200" cy="34778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>
                <a:ea typeface="+mn-lt"/>
                <a:cs typeface="+mn-lt"/>
              </a:rPr>
              <a:t>9.30am</a:t>
            </a:r>
            <a:endParaRPr lang="en-GB" sz="1000" dirty="0">
              <a:ea typeface="+mn-lt"/>
              <a:cs typeface="+mn-lt"/>
            </a:endParaRPr>
          </a:p>
          <a:p>
            <a:endParaRPr lang="en-US" sz="1000" dirty="0">
              <a:ea typeface="+mn-lt"/>
              <a:cs typeface="+mn-lt"/>
            </a:endParaRPr>
          </a:p>
          <a:p>
            <a:endParaRPr lang="en-GB" sz="1000" dirty="0">
              <a:ea typeface="+mn-lt"/>
              <a:cs typeface="+mn-lt"/>
            </a:endParaRPr>
          </a:p>
          <a:p>
            <a:r>
              <a:rPr lang="en-US" sz="1000">
                <a:ea typeface="+mn-lt"/>
                <a:cs typeface="+mn-lt"/>
              </a:rPr>
              <a:t>10am </a:t>
            </a:r>
            <a:endParaRPr lang="en-GB" sz="1000" dirty="0">
              <a:ea typeface="+mn-lt"/>
              <a:cs typeface="+mn-lt"/>
            </a:endParaRPr>
          </a:p>
          <a:p>
            <a:endParaRPr lang="en-GB" sz="1000" dirty="0">
              <a:ea typeface="+mn-lt"/>
              <a:cs typeface="+mn-lt"/>
            </a:endParaRPr>
          </a:p>
          <a:p>
            <a:r>
              <a:rPr lang="en-US" sz="1000">
                <a:ea typeface="+mn-lt"/>
                <a:cs typeface="+mn-lt"/>
              </a:rPr>
              <a:t>10.30am</a:t>
            </a:r>
            <a:endParaRPr lang="en-GB" sz="1000" dirty="0">
              <a:ea typeface="+mn-lt"/>
              <a:cs typeface="+mn-lt"/>
            </a:endParaRPr>
          </a:p>
          <a:p>
            <a:endParaRPr lang="en-GB" sz="1000" dirty="0">
              <a:ea typeface="+mn-lt"/>
              <a:cs typeface="+mn-lt"/>
            </a:endParaRPr>
          </a:p>
          <a:p>
            <a:r>
              <a:rPr lang="en-US" sz="1000">
                <a:ea typeface="+mn-lt"/>
                <a:cs typeface="+mn-lt"/>
              </a:rPr>
              <a:t>11.am</a:t>
            </a:r>
            <a:endParaRPr lang="en-GB" sz="1000" dirty="0">
              <a:ea typeface="+mn-lt"/>
              <a:cs typeface="+mn-lt"/>
            </a:endParaRPr>
          </a:p>
          <a:p>
            <a:endParaRPr lang="en-GB" sz="1000" dirty="0">
              <a:ea typeface="+mn-lt"/>
              <a:cs typeface="+mn-lt"/>
            </a:endParaRPr>
          </a:p>
          <a:p>
            <a:r>
              <a:rPr lang="en-US" sz="1000">
                <a:ea typeface="+mn-lt"/>
                <a:cs typeface="+mn-lt"/>
              </a:rPr>
              <a:t>11.30am</a:t>
            </a:r>
            <a:endParaRPr lang="en-GB" sz="1000" dirty="0">
              <a:ea typeface="+mn-lt"/>
              <a:cs typeface="+mn-lt"/>
            </a:endParaRPr>
          </a:p>
          <a:p>
            <a:endParaRPr lang="en-GB" sz="1000" dirty="0">
              <a:ea typeface="+mn-lt"/>
              <a:cs typeface="+mn-lt"/>
            </a:endParaRPr>
          </a:p>
          <a:p>
            <a:r>
              <a:rPr lang="en-US" sz="1000">
                <a:ea typeface="+mn-lt"/>
                <a:cs typeface="+mn-lt"/>
              </a:rPr>
              <a:t>12pm</a:t>
            </a:r>
            <a:endParaRPr lang="en-GB" sz="1000" dirty="0">
              <a:ea typeface="+mn-lt"/>
              <a:cs typeface="+mn-lt"/>
            </a:endParaRPr>
          </a:p>
          <a:p>
            <a:r>
              <a:rPr lang="en-US" sz="1000">
                <a:ea typeface="+mn-lt"/>
                <a:cs typeface="+mn-lt"/>
              </a:rPr>
              <a:t>Lunch</a:t>
            </a:r>
            <a:endParaRPr lang="en-GB" sz="1000" dirty="0">
              <a:ea typeface="+mn-lt"/>
              <a:cs typeface="+mn-lt"/>
            </a:endParaRPr>
          </a:p>
          <a:p>
            <a:r>
              <a:rPr lang="en-US" sz="1000">
                <a:ea typeface="+mn-lt"/>
                <a:cs typeface="+mn-lt"/>
              </a:rPr>
              <a:t>13pm</a:t>
            </a:r>
            <a:endParaRPr lang="en-GB" sz="1000" dirty="0">
              <a:ea typeface="+mn-lt"/>
              <a:cs typeface="+mn-lt"/>
            </a:endParaRPr>
          </a:p>
          <a:p>
            <a:endParaRPr lang="en-GB" sz="1000" dirty="0">
              <a:ea typeface="+mn-lt"/>
              <a:cs typeface="+mn-lt"/>
            </a:endParaRPr>
          </a:p>
          <a:p>
            <a:r>
              <a:rPr lang="en-US" sz="1000">
                <a:ea typeface="+mn-lt"/>
                <a:cs typeface="+mn-lt"/>
              </a:rPr>
              <a:t>13.30pm</a:t>
            </a:r>
            <a:endParaRPr lang="en-GB" sz="1000" dirty="0">
              <a:ea typeface="+mn-lt"/>
              <a:cs typeface="+mn-lt"/>
            </a:endParaRPr>
          </a:p>
          <a:p>
            <a:endParaRPr lang="en-GB" sz="1000" dirty="0">
              <a:ea typeface="+mn-lt"/>
              <a:cs typeface="+mn-lt"/>
            </a:endParaRPr>
          </a:p>
          <a:p>
            <a:r>
              <a:rPr lang="en-US" sz="1000">
                <a:ea typeface="+mn-lt"/>
                <a:cs typeface="+mn-lt"/>
              </a:rPr>
              <a:t>14pm</a:t>
            </a:r>
            <a:endParaRPr lang="en-GB" sz="1000" dirty="0">
              <a:ea typeface="+mn-lt"/>
              <a:cs typeface="+mn-lt"/>
            </a:endParaRPr>
          </a:p>
          <a:p>
            <a:pPr algn="l"/>
            <a:endParaRPr lang="en-US" sz="1000" dirty="0">
              <a:cs typeface="Calibri"/>
            </a:endParaRPr>
          </a:p>
          <a:p>
            <a:endParaRPr lang="en-US" sz="1000" dirty="0">
              <a:cs typeface="Calibri"/>
            </a:endParaRPr>
          </a:p>
          <a:p>
            <a:r>
              <a:rPr lang="en-US" sz="1000">
                <a:cs typeface="Calibri"/>
              </a:rPr>
              <a:t>14.30pm</a:t>
            </a:r>
            <a:endParaRPr lang="en-US" sz="1000" dirty="0">
              <a:cs typeface="Calibri"/>
            </a:endParaRPr>
          </a:p>
          <a:p>
            <a:endParaRPr lang="en-US" sz="1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8">
            <a:extLst>
              <a:ext uri="{FF2B5EF4-FFF2-40B4-BE49-F238E27FC236}">
                <a16:creationId xmlns:a16="http://schemas.microsoft.com/office/drawing/2014/main" id="{22F6364A-B358-4BEE-B158-0734D2C93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8202" y="1570814"/>
            <a:ext cx="0" cy="3710227"/>
          </a:xfrm>
          <a:prstGeom prst="line">
            <a:avLst/>
          </a:prstGeom>
          <a:ln w="19050">
            <a:solidFill>
              <a:srgbClr val="F8FB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4" descr="A picture containing text, map&#10;&#10;Description generated with very high confidence">
            <a:extLst>
              <a:ext uri="{FF2B5EF4-FFF2-40B4-BE49-F238E27FC236}">
                <a16:creationId xmlns:a16="http://schemas.microsoft.com/office/drawing/2014/main" id="{09A49731-69A6-4EB9-B55F-D2666E8E85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192" y="271880"/>
            <a:ext cx="5760906" cy="632602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F068BAF-A270-4703-9427-2D71663B2B10}"/>
              </a:ext>
            </a:extLst>
          </p:cNvPr>
          <p:cNvSpPr txBox="1"/>
          <p:nvPr/>
        </p:nvSpPr>
        <p:spPr>
          <a:xfrm>
            <a:off x="6499411" y="3074893"/>
            <a:ext cx="3083858" cy="30469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200" dirty="0">
                <a:ea typeface="+mn-lt"/>
                <a:cs typeface="+mn-lt"/>
              </a:rPr>
              <a:t>1.     </a:t>
            </a:r>
            <a:r>
              <a:rPr lang="en-GB" sz="1000">
                <a:ea typeface="+mn-lt"/>
                <a:cs typeface="+mn-lt"/>
              </a:rPr>
              <a:t>Community area immediately to west of Tower</a:t>
            </a:r>
            <a:endParaRPr lang="en-US" sz="1000">
              <a:ea typeface="+mn-lt"/>
              <a:cs typeface="+mn-lt"/>
            </a:endParaRPr>
          </a:p>
          <a:p>
            <a:endParaRPr lang="en-GB" sz="1000" dirty="0">
              <a:ea typeface="+mn-lt"/>
              <a:cs typeface="+mn-lt"/>
            </a:endParaRPr>
          </a:p>
          <a:p>
            <a:r>
              <a:rPr lang="en-GB" sz="1000">
                <a:ea typeface="+mn-lt"/>
                <a:cs typeface="+mn-lt"/>
              </a:rPr>
              <a:t>2.       Communal open space at Whitstable House </a:t>
            </a:r>
            <a:endParaRPr lang="en-US" sz="1000">
              <a:ea typeface="+mn-lt"/>
              <a:cs typeface="+mn-lt"/>
            </a:endParaRPr>
          </a:p>
          <a:p>
            <a:endParaRPr lang="en-GB" sz="1000" dirty="0">
              <a:ea typeface="+mn-lt"/>
              <a:cs typeface="+mn-lt"/>
            </a:endParaRPr>
          </a:p>
          <a:p>
            <a:r>
              <a:rPr lang="en-GB" sz="1000">
                <a:ea typeface="+mn-lt"/>
                <a:cs typeface="+mn-lt"/>
              </a:rPr>
              <a:t>3.       Wayneflete Square </a:t>
            </a:r>
            <a:endParaRPr lang="en-US" sz="1000">
              <a:ea typeface="+mn-lt"/>
              <a:cs typeface="+mn-lt"/>
            </a:endParaRPr>
          </a:p>
          <a:p>
            <a:endParaRPr lang="en-GB" sz="1000" dirty="0">
              <a:ea typeface="+mn-lt"/>
              <a:cs typeface="+mn-lt"/>
            </a:endParaRPr>
          </a:p>
          <a:p>
            <a:r>
              <a:rPr lang="en-GB" sz="1000">
                <a:ea typeface="+mn-lt"/>
                <a:cs typeface="+mn-lt"/>
              </a:rPr>
              <a:t>4.       Communal open space at Markland House </a:t>
            </a:r>
          </a:p>
          <a:p>
            <a:endParaRPr lang="en-GB" sz="1000" dirty="0">
              <a:ea typeface="+mn-lt"/>
              <a:cs typeface="+mn-lt"/>
            </a:endParaRPr>
          </a:p>
          <a:p>
            <a:r>
              <a:rPr lang="en-GB" sz="1000">
                <a:ea typeface="+mn-lt"/>
                <a:cs typeface="+mn-lt"/>
              </a:rPr>
              <a:t>5.       Community garden areas along Darfield Way </a:t>
            </a:r>
            <a:endParaRPr lang="en-GB">
              <a:ea typeface="+mn-lt"/>
              <a:cs typeface="+mn-lt"/>
            </a:endParaRPr>
          </a:p>
          <a:p>
            <a:endParaRPr lang="en-GB" sz="1000" dirty="0">
              <a:ea typeface="+mn-lt"/>
              <a:cs typeface="+mn-lt"/>
            </a:endParaRPr>
          </a:p>
          <a:p>
            <a:r>
              <a:rPr lang="en-GB" sz="1000">
                <a:ea typeface="+mn-lt"/>
                <a:cs typeface="+mn-lt"/>
              </a:rPr>
              <a:t>6.       Robinson House </a:t>
            </a:r>
          </a:p>
          <a:p>
            <a:endParaRPr lang="en-GB" sz="1000" dirty="0">
              <a:ea typeface="+mn-lt"/>
              <a:cs typeface="+mn-lt"/>
            </a:endParaRPr>
          </a:p>
          <a:p>
            <a:r>
              <a:rPr lang="en-GB" sz="1000">
                <a:ea typeface="+mn-lt"/>
                <a:cs typeface="+mn-lt"/>
              </a:rPr>
              <a:t>7.       St Quintin Gardens </a:t>
            </a:r>
            <a:endParaRPr lang="en-GB">
              <a:ea typeface="+mn-lt"/>
              <a:cs typeface="+mn-lt"/>
            </a:endParaRPr>
          </a:p>
          <a:p>
            <a:endParaRPr lang="en-GB" sz="1000" dirty="0">
              <a:ea typeface="+mn-lt"/>
              <a:cs typeface="+mn-lt"/>
            </a:endParaRPr>
          </a:p>
          <a:p>
            <a:r>
              <a:rPr lang="en-GB" sz="1000">
                <a:ea typeface="+mn-lt"/>
                <a:cs typeface="+mn-lt"/>
              </a:rPr>
              <a:t>8.       20 Kingsbridge Road community garden</a:t>
            </a:r>
            <a:endParaRPr lang="en-GB">
              <a:ea typeface="+mn-lt"/>
              <a:cs typeface="+mn-lt"/>
            </a:endParaRPr>
          </a:p>
          <a:p>
            <a:endParaRPr lang="en-GB" sz="1000" dirty="0">
              <a:ea typeface="+mn-lt"/>
              <a:cs typeface="+mn-lt"/>
            </a:endParaRPr>
          </a:p>
          <a:p>
            <a:r>
              <a:rPr lang="en-GB" sz="1000">
                <a:ea typeface="+mn-lt"/>
                <a:cs typeface="+mn-lt"/>
              </a:rPr>
              <a:t>9.       Kensington Memorial Park (St Marks Park)</a:t>
            </a:r>
            <a:endParaRPr lang="en-GB">
              <a:ea typeface="+mn-lt"/>
              <a:cs typeface="+mn-lt"/>
            </a:endParaRPr>
          </a:p>
          <a:p>
            <a:endParaRPr lang="en-GB" sz="1000" dirty="0">
              <a:ea typeface="+mn-lt"/>
              <a:cs typeface="+mn-lt"/>
            </a:endParaRPr>
          </a:p>
          <a:p>
            <a:r>
              <a:rPr lang="en-GB" sz="1000">
                <a:ea typeface="+mn-lt"/>
                <a:cs typeface="+mn-lt"/>
              </a:rPr>
              <a:t>10.     10 - West London Bowling Club 10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6930530-3D44-4D79-A14C-C7E836D89A0A}"/>
              </a:ext>
            </a:extLst>
          </p:cNvPr>
          <p:cNvSpPr txBox="1"/>
          <p:nvPr/>
        </p:nvSpPr>
        <p:spPr>
          <a:xfrm>
            <a:off x="6499412" y="331694"/>
            <a:ext cx="5665693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b="1" dirty="0">
                <a:ea typeface="+mn-lt"/>
                <a:cs typeface="Calibri"/>
              </a:rPr>
              <a:t>Site walkover/Recce Day 2</a:t>
            </a:r>
          </a:p>
          <a:p>
            <a:r>
              <a:rPr lang="en-US" sz="1600" b="1" dirty="0">
                <a:ea typeface="+mn-lt"/>
                <a:cs typeface="Calibri"/>
              </a:rPr>
              <a:t>Friday, 24 May 2018 </a:t>
            </a:r>
          </a:p>
          <a:p>
            <a:endParaRPr lang="en-US" sz="1600" b="1" dirty="0">
              <a:latin typeface="Calibri"/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US" sz="1600" b="1" dirty="0">
                <a:latin typeface="Calibri"/>
                <a:ea typeface="+mn-lt"/>
                <a:cs typeface="+mn-lt"/>
              </a:rPr>
              <a:t>Areas 1- 10 (1.4-mile route)</a:t>
            </a:r>
            <a:endParaRPr lang="en-US" sz="1600" b="1" dirty="0">
              <a:latin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1600" b="1" dirty="0">
                <a:latin typeface="Calibri"/>
                <a:ea typeface="+mn-lt"/>
                <a:cs typeface="+mn-lt"/>
              </a:rPr>
              <a:t>Street Green and finish  Red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1FCF83-60F0-41B0-8B9E-A23FFF65AB94}"/>
              </a:ext>
            </a:extLst>
          </p:cNvPr>
          <p:cNvSpPr txBox="1"/>
          <p:nvPr/>
        </p:nvSpPr>
        <p:spPr>
          <a:xfrm>
            <a:off x="9430870" y="3101787"/>
            <a:ext cx="833718" cy="29854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rtl="0"/>
            <a:r>
              <a:rPr lang="en-US" sz="1000">
                <a:solidFill>
                  <a:srgbClr val="000000"/>
                </a:solidFill>
                <a:latin typeface="Calibri"/>
                <a:ea typeface="Segoe UI"/>
                <a:cs typeface="Segoe UI"/>
              </a:rPr>
              <a:t>9.30am</a:t>
            </a:r>
            <a:r>
              <a:rPr lang="en-GB" sz="1000" dirty="0">
                <a:latin typeface="Calibri"/>
                <a:ea typeface="Segoe UI"/>
                <a:cs typeface="Segoe UI"/>
              </a:rPr>
              <a:t> </a:t>
            </a:r>
          </a:p>
          <a:p>
            <a:pPr rtl="0"/>
            <a:endParaRPr lang="en-US" sz="1000" dirty="0">
              <a:latin typeface="Calibri"/>
              <a:ea typeface="Segoe UI"/>
              <a:cs typeface="Segoe UI"/>
            </a:endParaRPr>
          </a:p>
          <a:p>
            <a:pPr rtl="0"/>
            <a:r>
              <a:rPr lang="en-US" sz="1000">
                <a:solidFill>
                  <a:srgbClr val="000000"/>
                </a:solidFill>
                <a:latin typeface="Calibri"/>
                <a:ea typeface="Segoe UI"/>
                <a:cs typeface="Segoe UI"/>
              </a:rPr>
              <a:t>10am </a:t>
            </a:r>
            <a:r>
              <a:rPr lang="en-GB" sz="1000" dirty="0">
                <a:latin typeface="Calibri"/>
                <a:ea typeface="Segoe UI"/>
                <a:cs typeface="Segoe UI"/>
              </a:rPr>
              <a:t> </a:t>
            </a:r>
          </a:p>
          <a:p>
            <a:pPr rtl="0"/>
            <a:endParaRPr lang="en-GB" sz="1000" dirty="0">
              <a:latin typeface="Calibri"/>
              <a:ea typeface="Segoe UI"/>
              <a:cs typeface="Segoe UI"/>
            </a:endParaRPr>
          </a:p>
          <a:p>
            <a:pPr rtl="0"/>
            <a:r>
              <a:rPr lang="en-US" sz="1000">
                <a:solidFill>
                  <a:srgbClr val="000000"/>
                </a:solidFill>
                <a:latin typeface="Calibri"/>
                <a:ea typeface="Segoe UI"/>
                <a:cs typeface="Segoe UI"/>
              </a:rPr>
              <a:t>10.30am</a:t>
            </a:r>
            <a:r>
              <a:rPr lang="en-GB" sz="1000" dirty="0">
                <a:latin typeface="Calibri"/>
                <a:ea typeface="Segoe UI"/>
                <a:cs typeface="Segoe UI"/>
              </a:rPr>
              <a:t> </a:t>
            </a:r>
          </a:p>
          <a:p>
            <a:pPr rtl="0"/>
            <a:endParaRPr lang="en-GB" sz="1000" dirty="0">
              <a:latin typeface="Calibri"/>
              <a:ea typeface="Segoe UI"/>
              <a:cs typeface="Segoe UI"/>
            </a:endParaRPr>
          </a:p>
          <a:p>
            <a:pPr rtl="0"/>
            <a:r>
              <a:rPr lang="en-US" sz="1000">
                <a:solidFill>
                  <a:srgbClr val="000000"/>
                </a:solidFill>
                <a:latin typeface="Calibri"/>
                <a:ea typeface="Segoe UI"/>
                <a:cs typeface="Segoe UI"/>
              </a:rPr>
              <a:t>11.am</a:t>
            </a:r>
            <a:r>
              <a:rPr lang="en-GB" sz="1000" dirty="0">
                <a:latin typeface="Calibri"/>
                <a:ea typeface="Segoe UI"/>
                <a:cs typeface="Segoe UI"/>
              </a:rPr>
              <a:t> </a:t>
            </a:r>
          </a:p>
          <a:p>
            <a:pPr rtl="0"/>
            <a:endParaRPr lang="en-GB" sz="1000" dirty="0">
              <a:latin typeface="Calibri"/>
              <a:ea typeface="Segoe UI"/>
              <a:cs typeface="Segoe UI"/>
            </a:endParaRPr>
          </a:p>
          <a:p>
            <a:pPr rtl="0"/>
            <a:r>
              <a:rPr lang="en-US" sz="1000">
                <a:solidFill>
                  <a:srgbClr val="000000"/>
                </a:solidFill>
                <a:latin typeface="Calibri"/>
                <a:ea typeface="Segoe UI"/>
                <a:cs typeface="Segoe UI"/>
              </a:rPr>
              <a:t>11.30am</a:t>
            </a:r>
            <a:r>
              <a:rPr lang="en-GB" sz="1000" dirty="0">
                <a:latin typeface="Calibri"/>
                <a:ea typeface="Segoe UI"/>
                <a:cs typeface="Segoe UI"/>
              </a:rPr>
              <a:t> </a:t>
            </a:r>
          </a:p>
          <a:p>
            <a:pPr rtl="0"/>
            <a:endParaRPr lang="en-GB" sz="1000" dirty="0">
              <a:latin typeface="Calibri"/>
              <a:ea typeface="Segoe UI"/>
              <a:cs typeface="Segoe UI"/>
            </a:endParaRPr>
          </a:p>
          <a:p>
            <a:r>
              <a:rPr lang="en-US" sz="1000">
                <a:latin typeface="Calibri"/>
                <a:ea typeface="Segoe UI"/>
                <a:cs typeface="Segoe UI"/>
              </a:rPr>
              <a:t>12pm</a:t>
            </a:r>
            <a:r>
              <a:rPr lang="en-GB" sz="1000" dirty="0">
                <a:latin typeface="Calibri"/>
                <a:ea typeface="Segoe UI"/>
                <a:cs typeface="Segoe UI"/>
              </a:rPr>
              <a:t> </a:t>
            </a:r>
          </a:p>
          <a:p>
            <a:pPr rtl="0"/>
            <a:r>
              <a:rPr lang="en-US" sz="1000">
                <a:solidFill>
                  <a:srgbClr val="000000"/>
                </a:solidFill>
                <a:latin typeface="Calibri"/>
                <a:ea typeface="Segoe UI"/>
                <a:cs typeface="Segoe UI"/>
              </a:rPr>
              <a:t>Lunch</a:t>
            </a:r>
            <a:r>
              <a:rPr lang="en-GB" sz="1000" dirty="0">
                <a:latin typeface="Calibri"/>
                <a:ea typeface="Segoe UI"/>
                <a:cs typeface="Segoe UI"/>
              </a:rPr>
              <a:t> </a:t>
            </a:r>
          </a:p>
          <a:p>
            <a:r>
              <a:rPr lang="en-US" sz="1000">
                <a:solidFill>
                  <a:srgbClr val="000000"/>
                </a:solidFill>
                <a:latin typeface="Calibri"/>
                <a:ea typeface="Segoe UI"/>
                <a:cs typeface="Segoe UI"/>
              </a:rPr>
              <a:t>13pm</a:t>
            </a:r>
            <a:r>
              <a:rPr lang="en-GB" sz="1000" dirty="0">
                <a:latin typeface="Calibri"/>
                <a:ea typeface="Segoe UI"/>
                <a:cs typeface="Segoe UI"/>
              </a:rPr>
              <a:t> </a:t>
            </a:r>
            <a:endParaRPr lang="en-GB" sz="1000" dirty="0">
              <a:latin typeface="Calibri"/>
              <a:ea typeface="Segoe UI"/>
              <a:cs typeface="Calibri"/>
            </a:endParaRPr>
          </a:p>
          <a:p>
            <a:pPr rtl="0"/>
            <a:endParaRPr lang="en-GB" sz="1000" dirty="0">
              <a:latin typeface="Calibri"/>
              <a:ea typeface="Segoe UI"/>
              <a:cs typeface="Segoe UI"/>
            </a:endParaRPr>
          </a:p>
          <a:p>
            <a:pPr rtl="0"/>
            <a:r>
              <a:rPr lang="en-US" sz="1000">
                <a:solidFill>
                  <a:srgbClr val="000000"/>
                </a:solidFill>
                <a:latin typeface="Calibri"/>
                <a:ea typeface="Segoe UI"/>
                <a:cs typeface="Segoe UI"/>
              </a:rPr>
              <a:t>13.30pm</a:t>
            </a:r>
            <a:r>
              <a:rPr lang="en-GB" sz="1000" dirty="0">
                <a:latin typeface="Calibri"/>
                <a:ea typeface="Segoe UI"/>
                <a:cs typeface="Segoe UI"/>
              </a:rPr>
              <a:t> </a:t>
            </a:r>
          </a:p>
          <a:p>
            <a:pPr rtl="0"/>
            <a:endParaRPr lang="en-GB" sz="1000" dirty="0">
              <a:latin typeface="Calibri"/>
              <a:ea typeface="Segoe UI"/>
              <a:cs typeface="Segoe UI"/>
            </a:endParaRPr>
          </a:p>
          <a:p>
            <a:r>
              <a:rPr lang="en-US" sz="1000">
                <a:solidFill>
                  <a:srgbClr val="000000"/>
                </a:solidFill>
                <a:latin typeface="Calibri"/>
                <a:ea typeface="Segoe UI"/>
                <a:cs typeface="Segoe UI"/>
              </a:rPr>
              <a:t>14pm</a:t>
            </a:r>
            <a:r>
              <a:rPr lang="en-GB" sz="800" dirty="0">
                <a:latin typeface="Calibri"/>
                <a:ea typeface="Segoe UI"/>
                <a:cs typeface="Segoe UI"/>
              </a:rPr>
              <a:t> </a:t>
            </a:r>
          </a:p>
          <a:p>
            <a:endParaRPr lang="en-GB" sz="800" dirty="0">
              <a:cs typeface="Segoe UI"/>
            </a:endParaRPr>
          </a:p>
          <a:p>
            <a:r>
              <a:rPr lang="en-GB" sz="1000">
                <a:cs typeface="Segoe UI"/>
              </a:rPr>
              <a:t>14.30pm</a:t>
            </a:r>
            <a:endParaRPr lang="en-GB" sz="1000" dirty="0"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151738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</Words>
  <Application>Microsoft Office PowerPoint</Application>
  <PresentationFormat>Widescreen</PresentationFormat>
  <Paragraphs>88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James</dc:creator>
  <cp:lastModifiedBy>SAMIA BADANI</cp:lastModifiedBy>
  <cp:revision>303</cp:revision>
  <dcterms:created xsi:type="dcterms:W3CDTF">2013-07-15T20:26:40Z</dcterms:created>
  <dcterms:modified xsi:type="dcterms:W3CDTF">2019-05-21T12:37:52Z</dcterms:modified>
</cp:coreProperties>
</file>